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83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801600" cy="1463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 snapToObjects="1">
      <p:cViewPr varScale="1">
        <p:scale>
          <a:sx n="56" d="100"/>
          <a:sy n="56" d="100"/>
        </p:scale>
        <p:origin x="31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9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8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32" indent="0">
              <a:buNone/>
              <a:defRPr sz="2000" b="1"/>
            </a:lvl2pPr>
            <a:lvl3pPr marL="914464" indent="0">
              <a:buNone/>
              <a:defRPr sz="1800" b="1"/>
            </a:lvl3pPr>
            <a:lvl4pPr marL="1371696" indent="0">
              <a:buNone/>
              <a:defRPr sz="1600" b="1"/>
            </a:lvl4pPr>
            <a:lvl5pPr marL="1828928" indent="0">
              <a:buNone/>
              <a:defRPr sz="1600" b="1"/>
            </a:lvl5pPr>
            <a:lvl6pPr marL="2286160" indent="0">
              <a:buNone/>
              <a:defRPr sz="1600" b="1"/>
            </a:lvl6pPr>
            <a:lvl7pPr marL="2743392" indent="0">
              <a:buNone/>
              <a:defRPr sz="1600" b="1"/>
            </a:lvl7pPr>
            <a:lvl8pPr marL="3200624" indent="0">
              <a:buNone/>
              <a:defRPr sz="1600" b="1"/>
            </a:lvl8pPr>
            <a:lvl9pPr marL="36578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32" indent="0">
              <a:buNone/>
              <a:defRPr sz="2000" b="1"/>
            </a:lvl2pPr>
            <a:lvl3pPr marL="914464" indent="0">
              <a:buNone/>
              <a:defRPr sz="1800" b="1"/>
            </a:lvl3pPr>
            <a:lvl4pPr marL="1371696" indent="0">
              <a:buNone/>
              <a:defRPr sz="1600" b="1"/>
            </a:lvl4pPr>
            <a:lvl5pPr marL="1828928" indent="0">
              <a:buNone/>
              <a:defRPr sz="1600" b="1"/>
            </a:lvl5pPr>
            <a:lvl6pPr marL="2286160" indent="0">
              <a:buNone/>
              <a:defRPr sz="1600" b="1"/>
            </a:lvl6pPr>
            <a:lvl7pPr marL="2743392" indent="0">
              <a:buNone/>
              <a:defRPr sz="1600" b="1"/>
            </a:lvl7pPr>
            <a:lvl8pPr marL="3200624" indent="0">
              <a:buNone/>
              <a:defRPr sz="1600" b="1"/>
            </a:lvl8pPr>
            <a:lvl9pPr marL="36578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32" indent="0">
              <a:buNone/>
              <a:defRPr sz="1200"/>
            </a:lvl2pPr>
            <a:lvl3pPr marL="914464" indent="0">
              <a:buNone/>
              <a:defRPr sz="1000"/>
            </a:lvl3pPr>
            <a:lvl4pPr marL="1371696" indent="0">
              <a:buNone/>
              <a:defRPr sz="900"/>
            </a:lvl4pPr>
            <a:lvl5pPr marL="1828928" indent="0">
              <a:buNone/>
              <a:defRPr sz="900"/>
            </a:lvl5pPr>
            <a:lvl6pPr marL="2286160" indent="0">
              <a:buNone/>
              <a:defRPr sz="900"/>
            </a:lvl6pPr>
            <a:lvl7pPr marL="2743392" indent="0">
              <a:buNone/>
              <a:defRPr sz="900"/>
            </a:lvl7pPr>
            <a:lvl8pPr marL="3200624" indent="0">
              <a:buNone/>
              <a:defRPr sz="900"/>
            </a:lvl8pPr>
            <a:lvl9pPr marL="365785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32" indent="0">
              <a:buNone/>
              <a:defRPr sz="2800"/>
            </a:lvl2pPr>
            <a:lvl3pPr marL="914464" indent="0">
              <a:buNone/>
              <a:defRPr sz="2400"/>
            </a:lvl3pPr>
            <a:lvl4pPr marL="1371696" indent="0">
              <a:buNone/>
              <a:defRPr sz="2000"/>
            </a:lvl4pPr>
            <a:lvl5pPr marL="1828928" indent="0">
              <a:buNone/>
              <a:defRPr sz="2000"/>
            </a:lvl5pPr>
            <a:lvl6pPr marL="2286160" indent="0">
              <a:buNone/>
              <a:defRPr sz="2000"/>
            </a:lvl6pPr>
            <a:lvl7pPr marL="2743392" indent="0">
              <a:buNone/>
              <a:defRPr sz="2000"/>
            </a:lvl7pPr>
            <a:lvl8pPr marL="3200624" indent="0">
              <a:buNone/>
              <a:defRPr sz="2000"/>
            </a:lvl8pPr>
            <a:lvl9pPr marL="365785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32" indent="0">
              <a:buNone/>
              <a:defRPr sz="1200"/>
            </a:lvl2pPr>
            <a:lvl3pPr marL="914464" indent="0">
              <a:buNone/>
              <a:defRPr sz="1000"/>
            </a:lvl3pPr>
            <a:lvl4pPr marL="1371696" indent="0">
              <a:buNone/>
              <a:defRPr sz="900"/>
            </a:lvl4pPr>
            <a:lvl5pPr marL="1828928" indent="0">
              <a:buNone/>
              <a:defRPr sz="900"/>
            </a:lvl5pPr>
            <a:lvl6pPr marL="2286160" indent="0">
              <a:buNone/>
              <a:defRPr sz="900"/>
            </a:lvl6pPr>
            <a:lvl7pPr marL="2743392" indent="0">
              <a:buNone/>
              <a:defRPr sz="900"/>
            </a:lvl7pPr>
            <a:lvl8pPr marL="3200624" indent="0">
              <a:buNone/>
              <a:defRPr sz="900"/>
            </a:lvl8pPr>
            <a:lvl9pPr marL="365785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24" indent="-342924" algn="l" defTabSz="45723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3002" indent="-285770" algn="l" defTabSz="45723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80" indent="-228616" algn="l" defTabSz="45723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12" indent="-228616" algn="l" defTabSz="45723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44" indent="-228616" algn="l" defTabSz="45723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76" indent="-228616" algn="l" defTabSz="45723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08" indent="-228616" algn="l" defTabSz="45723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40" indent="-228616" algn="l" defTabSz="45723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72" indent="-228616" algn="l" defTabSz="45723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2" algn="l" defTabSz="4572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64" algn="l" defTabSz="4572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96" algn="l" defTabSz="4572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28" algn="l" defTabSz="4572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60" algn="l" defTabSz="4572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92" algn="l" defTabSz="4572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24" algn="l" defTabSz="4572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56" algn="l" defTabSz="4572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4C20D-AAF2-74F6-E99A-43392A45D04F}"/>
              </a:ext>
            </a:extLst>
          </p:cNvPr>
          <p:cNvSpPr txBox="1"/>
          <p:nvPr/>
        </p:nvSpPr>
        <p:spPr>
          <a:xfrm>
            <a:off x="1874520" y="2491740"/>
            <a:ext cx="9281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SC RNA-seq Gene Expression Analysis : Dataset E-MTAB-6149</a:t>
            </a:r>
          </a:p>
        </p:txBody>
      </p:sp>
    </p:spTree>
    <p:extLst>
      <p:ext uri="{BB962C8B-B14F-4D97-AF65-F5344CB8AC3E}">
        <p14:creationId xmlns:p14="http://schemas.microsoft.com/office/powerpoint/2010/main" val="244004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POLE2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POLE2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POLE2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740152" cy="55046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RAD54B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RAD54B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RAD54B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76144" cy="55930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EXO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EXO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116824" cy="5413248"/>
          </a:xfrm>
          <a:prstGeom prst="rect">
            <a:avLst/>
          </a:prstGeom>
        </p:spPr>
      </p:pic>
      <p:pic>
        <p:nvPicPr>
          <p:cNvPr id="5" name="Picture 4" descr="dotplot_EXO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1"/>
            <a:ext cx="2630424" cy="54467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FANCD2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FANCD2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FANCD2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5900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H2AFX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4937760" cy="3922776"/>
          </a:xfrm>
          <a:prstGeom prst="rect">
            <a:avLst/>
          </a:prstGeom>
        </p:spPr>
      </p:pic>
      <p:pic>
        <p:nvPicPr>
          <p:cNvPr id="4" name="Picture 3" descr="violin_H2AFX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H2AFX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5168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RFC4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4937760" cy="3922776"/>
          </a:xfrm>
          <a:prstGeom prst="rect">
            <a:avLst/>
          </a:prstGeom>
        </p:spPr>
      </p:pic>
      <p:pic>
        <p:nvPicPr>
          <p:cNvPr id="4" name="Picture 3" descr="violin_RFC4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RFC4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700528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TYMS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4937760" cy="3922776"/>
          </a:xfrm>
          <a:prstGeom prst="rect">
            <a:avLst/>
          </a:prstGeom>
        </p:spPr>
      </p:pic>
      <p:pic>
        <p:nvPicPr>
          <p:cNvPr id="4" name="Picture 3" descr="violin_TYMS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9344"/>
          </a:xfrm>
          <a:prstGeom prst="rect">
            <a:avLst/>
          </a:prstGeom>
        </p:spPr>
      </p:pic>
      <p:pic>
        <p:nvPicPr>
          <p:cNvPr id="5" name="Picture 4" descr="dotplot_TYMS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1" y="8229600"/>
            <a:ext cx="2734056" cy="54498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POLQ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202936" cy="3922776"/>
          </a:xfrm>
          <a:prstGeom prst="rect">
            <a:avLst/>
          </a:prstGeom>
        </p:spPr>
      </p:pic>
      <p:pic>
        <p:nvPicPr>
          <p:cNvPr id="4" name="Picture 3" descr="violin_POLQ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POLQ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749296" cy="54528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TTK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TTK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116824" cy="5413248"/>
          </a:xfrm>
          <a:prstGeom prst="rect">
            <a:avLst/>
          </a:prstGeom>
        </p:spPr>
      </p:pic>
      <p:pic>
        <p:nvPicPr>
          <p:cNvPr id="5" name="Picture 4" descr="dotplot_TTK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51760" cy="53583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CDC25A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202936" cy="3922776"/>
          </a:xfrm>
          <a:prstGeom prst="rect">
            <a:avLst/>
          </a:prstGeom>
        </p:spPr>
      </p:pic>
      <p:pic>
        <p:nvPicPr>
          <p:cNvPr id="4" name="Picture 3" descr="violin_CDC25A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CDC25A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5991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92389-5821-C128-D888-28D624D15378}"/>
              </a:ext>
            </a:extLst>
          </p:cNvPr>
          <p:cNvSpPr txBox="1"/>
          <p:nvPr/>
        </p:nvSpPr>
        <p:spPr>
          <a:xfrm>
            <a:off x="2217420" y="1897380"/>
            <a:ext cx="69265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want to see if the selected genes involved in DNA repair can serve as predictive biomarkers; </a:t>
            </a:r>
            <a:r>
              <a:rPr lang="en-US" sz="3200" dirty="0" err="1"/>
              <a:t>i.e</a:t>
            </a:r>
            <a:r>
              <a:rPr lang="en-US" sz="3200" dirty="0"/>
              <a:t> can they help us predict how patients respond to immunotherapy </a:t>
            </a:r>
            <a:r>
              <a:rPr lang="en-US" sz="3200" dirty="0" err="1"/>
              <a:t>treaments</a:t>
            </a:r>
            <a:r>
              <a:rPr lang="en-US" sz="3200"/>
              <a:t> 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82F28-23D6-21B7-1E2E-FD5B178BC2C0}"/>
              </a:ext>
            </a:extLst>
          </p:cNvPr>
          <p:cNvSpPr txBox="1"/>
          <p:nvPr/>
        </p:nvSpPr>
        <p:spPr>
          <a:xfrm>
            <a:off x="2217420" y="617220"/>
            <a:ext cx="582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Analysis Goals: </a:t>
            </a:r>
          </a:p>
        </p:txBody>
      </p:sp>
    </p:spTree>
    <p:extLst>
      <p:ext uri="{BB962C8B-B14F-4D97-AF65-F5344CB8AC3E}">
        <p14:creationId xmlns:p14="http://schemas.microsoft.com/office/powerpoint/2010/main" val="1972903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XRCC2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XRCC2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XRCC2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5199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EME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202936" cy="3922776"/>
          </a:xfrm>
          <a:prstGeom prst="rect">
            <a:avLst/>
          </a:prstGeom>
        </p:spPr>
      </p:pic>
      <p:pic>
        <p:nvPicPr>
          <p:cNvPr id="4" name="Picture 3" descr="violin_EME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EME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4559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CHEK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4937760" cy="3922776"/>
          </a:xfrm>
          <a:prstGeom prst="rect">
            <a:avLst/>
          </a:prstGeom>
        </p:spPr>
      </p:pic>
      <p:pic>
        <p:nvPicPr>
          <p:cNvPr id="4" name="Picture 3" descr="violin_CHEK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116824" cy="5446776"/>
          </a:xfrm>
          <a:prstGeom prst="rect">
            <a:avLst/>
          </a:prstGeom>
        </p:spPr>
      </p:pic>
      <p:pic>
        <p:nvPicPr>
          <p:cNvPr id="5" name="Picture 4" descr="dotplot_CHEK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5199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FANCI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4937760" cy="3922776"/>
          </a:xfrm>
          <a:prstGeom prst="rect">
            <a:avLst/>
          </a:prstGeom>
        </p:spPr>
      </p:pic>
      <p:pic>
        <p:nvPicPr>
          <p:cNvPr id="4" name="Picture 3" descr="violin_FANCI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116824" cy="5413248"/>
          </a:xfrm>
          <a:prstGeom prst="rect">
            <a:avLst/>
          </a:prstGeom>
        </p:spPr>
      </p:pic>
      <p:pic>
        <p:nvPicPr>
          <p:cNvPr id="5" name="Picture 4" descr="dotplot_FANCI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718816" cy="54711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BLM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4937760" cy="3922776"/>
          </a:xfrm>
          <a:prstGeom prst="rect">
            <a:avLst/>
          </a:prstGeom>
        </p:spPr>
      </p:pic>
      <p:pic>
        <p:nvPicPr>
          <p:cNvPr id="4" name="Picture 3" descr="violin_BLM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BLM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3858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FANCB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FANCB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FANCB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5138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BRIP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BRIP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BRIP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4711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RAD5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RAD5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116824" cy="5413248"/>
          </a:xfrm>
          <a:prstGeom prst="rect">
            <a:avLst/>
          </a:prstGeom>
        </p:spPr>
      </p:pic>
      <p:pic>
        <p:nvPicPr>
          <p:cNvPr id="5" name="Picture 4" descr="dotplot_RAD5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5199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NEIL3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NEIL3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NEIL3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700528" cy="54650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RAD54L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RAD54L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RAD54L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580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FEN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4937760" cy="3922776"/>
          </a:xfrm>
          <a:prstGeom prst="rect">
            <a:avLst/>
          </a:prstGeom>
        </p:spPr>
      </p:pic>
      <p:pic>
        <p:nvPicPr>
          <p:cNvPr id="4" name="Picture 3" descr="violin_FEN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116824" cy="5413248"/>
          </a:xfrm>
          <a:prstGeom prst="rect">
            <a:avLst/>
          </a:prstGeom>
        </p:spPr>
      </p:pic>
      <p:pic>
        <p:nvPicPr>
          <p:cNvPr id="5" name="Picture 4" descr="dotplot_FEN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1"/>
            <a:ext cx="2630424" cy="54376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CDC25C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5010912" cy="3922776"/>
          </a:xfrm>
          <a:prstGeom prst="rect">
            <a:avLst/>
          </a:prstGeom>
        </p:spPr>
      </p:pic>
      <p:pic>
        <p:nvPicPr>
          <p:cNvPr id="4" name="Picture 3" descr="violin_CDC25C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116824" cy="5434584"/>
          </a:xfrm>
          <a:prstGeom prst="rect">
            <a:avLst/>
          </a:prstGeom>
        </p:spPr>
      </p:pic>
      <p:pic>
        <p:nvPicPr>
          <p:cNvPr id="5" name="Picture 4" descr="dotplot_CDC25C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6022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BRCA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4937760" cy="3922776"/>
          </a:xfrm>
          <a:prstGeom prst="rect">
            <a:avLst/>
          </a:prstGeom>
        </p:spPr>
      </p:pic>
      <p:pic>
        <p:nvPicPr>
          <p:cNvPr id="4" name="Picture 3" descr="violin_BRCA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BRCA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516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UBE2T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4937760" cy="3922776"/>
          </a:xfrm>
          <a:prstGeom prst="rect">
            <a:avLst/>
          </a:prstGeom>
        </p:spPr>
      </p:pic>
      <p:pic>
        <p:nvPicPr>
          <p:cNvPr id="4" name="Picture 3" descr="violin_UBE2T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UBE2T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1"/>
            <a:ext cx="2630424" cy="5510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FANCA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4937760" cy="3922776"/>
          </a:xfrm>
          <a:prstGeom prst="rect">
            <a:avLst/>
          </a:prstGeom>
        </p:spPr>
      </p:pic>
      <p:pic>
        <p:nvPicPr>
          <p:cNvPr id="4" name="Picture 3" descr="violin_FANCA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037576" cy="5413248"/>
          </a:xfrm>
          <a:prstGeom prst="rect">
            <a:avLst/>
          </a:prstGeom>
        </p:spPr>
      </p:pic>
      <p:pic>
        <p:nvPicPr>
          <p:cNvPr id="5" name="Picture 4" descr="dotplot_FANCA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0"/>
            <a:ext cx="2630424" cy="55138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38744" cy="3922776"/>
          </a:xfrm>
          <a:prstGeom prst="rect">
            <a:avLst/>
          </a:prstGeom>
        </p:spPr>
      </p:pic>
      <p:pic>
        <p:nvPicPr>
          <p:cNvPr id="3" name="Picture 2" descr="umap_RRM2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4937760" cy="3922776"/>
          </a:xfrm>
          <a:prstGeom prst="rect">
            <a:avLst/>
          </a:prstGeom>
        </p:spPr>
      </p:pic>
      <p:pic>
        <p:nvPicPr>
          <p:cNvPr id="4" name="Picture 3" descr="violin_RRM2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9600"/>
            <a:ext cx="8116824" cy="5413248"/>
          </a:xfrm>
          <a:prstGeom prst="rect">
            <a:avLst/>
          </a:prstGeom>
        </p:spPr>
      </p:pic>
      <p:pic>
        <p:nvPicPr>
          <p:cNvPr id="5" name="Picture 4" descr="dotplot_RRM2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229601"/>
            <a:ext cx="2630424" cy="54681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43</Words>
  <Application>Microsoft Macintosh PowerPoint</Application>
  <PresentationFormat>Custom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Ethan Littlestone</cp:lastModifiedBy>
  <cp:revision>3</cp:revision>
  <dcterms:created xsi:type="dcterms:W3CDTF">2013-01-27T09:14:16Z</dcterms:created>
  <dcterms:modified xsi:type="dcterms:W3CDTF">2025-07-23T16:23:44Z</dcterms:modified>
  <cp:category/>
</cp:coreProperties>
</file>